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69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5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5767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530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2791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97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60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2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8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36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0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36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3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1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56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31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C2C53-7BCF-4985-839E-2813AF75B4E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BE734A0-E89E-459B-B3E6-652605572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7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1718953"/>
            <a:ext cx="8915399" cy="2262781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Экстремизм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032" y="3864864"/>
            <a:ext cx="11801856" cy="2993136"/>
          </a:xfrm>
        </p:spPr>
        <p:txBody>
          <a:bodyPr>
            <a:normAutofit/>
          </a:bodyPr>
          <a:lstStyle/>
          <a:p>
            <a:pPr indent="2243138"/>
            <a:r>
              <a:rPr lang="ru-RU" sz="2800" dirty="0" smtClean="0"/>
              <a:t>Что важно знать</a:t>
            </a:r>
          </a:p>
          <a:p>
            <a:endParaRPr lang="ru-RU" sz="2800" dirty="0" smtClean="0"/>
          </a:p>
          <a:p>
            <a:endParaRPr lang="ru-RU" sz="1900" dirty="0" smtClean="0"/>
          </a:p>
          <a:p>
            <a:endParaRPr lang="ru-RU" sz="1900" dirty="0"/>
          </a:p>
          <a:p>
            <a:r>
              <a:rPr lang="ru-RU" dirty="0" smtClean="0"/>
              <a:t>Презентация подготовлена на основе материалов </a:t>
            </a:r>
            <a:r>
              <a:rPr lang="ru-RU" dirty="0">
                <a:solidFill>
                  <a:srgbClr val="5B5B5B"/>
                </a:solidFill>
              </a:rPr>
              <a:t>предоставленных Научно-исследовательским центром мониторинга и профилактики деструктивных проявлений в образовательной </a:t>
            </a:r>
            <a:r>
              <a:rPr lang="ru-RU" dirty="0" smtClean="0">
                <a:solidFill>
                  <a:srgbClr val="5B5B5B"/>
                </a:solidFill>
              </a:rPr>
              <a:t>среде, а также официальным порталом МВД РФ.</a:t>
            </a:r>
            <a:endParaRPr lang="ru-RU" dirty="0">
              <a:solidFill>
                <a:srgbClr val="5B5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8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285008"/>
            <a:ext cx="11839699" cy="476200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ЭКСТРЕМИЗМ </a:t>
            </a:r>
            <a:r>
              <a:rPr lang="ru-RU" sz="4400" dirty="0"/>
              <a:t>–</a:t>
            </a:r>
            <a:br>
              <a:rPr lang="ru-RU" sz="4400" dirty="0"/>
            </a:br>
            <a:r>
              <a:rPr lang="ru-RU" sz="4400" dirty="0" smtClean="0"/>
              <a:t>приверженность </a:t>
            </a:r>
            <a:r>
              <a:rPr lang="ru-RU" sz="4400" dirty="0"/>
              <a:t>к крайним взглядам, позициям и </a:t>
            </a:r>
            <a:r>
              <a:rPr lang="ru-RU" sz="4400" dirty="0" smtClean="0"/>
              <a:t>мерам как </a:t>
            </a:r>
            <a:r>
              <a:rPr lang="ru-RU" sz="4400" dirty="0"/>
              <a:t>основному средству разрешения политических</a:t>
            </a:r>
            <a:r>
              <a:rPr lang="ru-RU" sz="4400" dirty="0" smtClean="0"/>
              <a:t>, национальных</a:t>
            </a:r>
            <a:r>
              <a:rPr lang="ru-RU" sz="4400" dirty="0"/>
              <a:t>, религиозных и социальных </a:t>
            </a:r>
            <a:r>
              <a:rPr lang="ru-RU" sz="4400" dirty="0" smtClean="0"/>
              <a:t>проблем общества</a:t>
            </a:r>
            <a:r>
              <a:rPr lang="ru-RU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067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764" y="1626919"/>
            <a:ext cx="11542815" cy="38001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Ц	ЕЛЬ ЭКСТРЕМИЗМА </a:t>
            </a:r>
            <a:r>
              <a:rPr lang="ru-RU" sz="4400" dirty="0" smtClean="0"/>
              <a:t>– </a:t>
            </a:r>
            <a:br>
              <a:rPr lang="ru-RU" sz="4400" dirty="0" smtClean="0"/>
            </a:br>
            <a:r>
              <a:rPr lang="ru-RU" sz="4400" dirty="0" smtClean="0"/>
              <a:t>дестабилизация</a:t>
            </a:r>
            <a:r>
              <a:rPr lang="ru-RU" sz="4400" dirty="0"/>
              <a:t>, </a:t>
            </a:r>
            <a:br>
              <a:rPr lang="ru-RU" sz="4400" dirty="0"/>
            </a:br>
            <a:r>
              <a:rPr lang="ru-RU" sz="4400" dirty="0"/>
              <a:t>разрушение сложившихся в обществе отношений, ценностей, </a:t>
            </a:r>
            <a:r>
              <a:rPr lang="ru-RU" sz="4400" dirty="0" smtClean="0"/>
              <a:t>конституционного </a:t>
            </a:r>
            <a:r>
              <a:rPr lang="ru-RU" sz="4400" dirty="0"/>
              <a:t>устройства в целом. </a:t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6354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9825" y="0"/>
            <a:ext cx="8915399" cy="1468800"/>
          </a:xfrm>
        </p:spPr>
        <p:txBody>
          <a:bodyPr/>
          <a:lstStyle/>
          <a:p>
            <a:r>
              <a:rPr lang="ru-RU" b="1" dirty="0" smtClean="0"/>
              <a:t>В чем выражается экстремизм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3169" y="1330036"/>
            <a:ext cx="10588831" cy="552796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600" dirty="0"/>
              <a:t>Насильственное изменение основ конституционного строя и нарушение целостности </a:t>
            </a:r>
            <a:r>
              <a:rPr lang="ru-RU" sz="2600" dirty="0" smtClean="0"/>
              <a:t>РФ;</a:t>
            </a:r>
          </a:p>
          <a:p>
            <a:pPr>
              <a:lnSpc>
                <a:spcPct val="120000"/>
              </a:lnSpc>
            </a:pPr>
            <a:r>
              <a:rPr lang="ru-RU" sz="2600" dirty="0" smtClean="0"/>
              <a:t>- Публичное оправдание терроризма и иная террористическая</a:t>
            </a:r>
            <a:br>
              <a:rPr lang="ru-RU" sz="2600" dirty="0" smtClean="0"/>
            </a:br>
            <a:r>
              <a:rPr lang="ru-RU" sz="2600" dirty="0" smtClean="0"/>
              <a:t>деятельность;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- Возбуждение социальной, расовой, национальной или религиозной</a:t>
            </a:r>
            <a:br>
              <a:rPr lang="ru-RU" sz="2600" dirty="0"/>
            </a:br>
            <a:r>
              <a:rPr lang="ru-RU" sz="2600" dirty="0"/>
              <a:t>розни;</a:t>
            </a:r>
            <a:br>
              <a:rPr lang="ru-RU" sz="2600" dirty="0"/>
            </a:br>
            <a:r>
              <a:rPr lang="ru-RU" sz="2600" dirty="0"/>
              <a:t>- Нарушение прав, свобод и законных интересов человека и гражданина </a:t>
            </a:r>
            <a:r>
              <a:rPr lang="ru-RU" sz="2600" dirty="0" smtClean="0"/>
              <a:t>в зависимости </a:t>
            </a:r>
            <a:r>
              <a:rPr lang="ru-RU" sz="2600" dirty="0"/>
              <a:t>от его социальной, расовой, </a:t>
            </a:r>
            <a:r>
              <a:rPr lang="ru-RU" sz="2600" dirty="0" smtClean="0"/>
              <a:t>национальной</a:t>
            </a:r>
            <a:r>
              <a:rPr lang="ru-RU" sz="2600" dirty="0"/>
              <a:t>, религиозной </a:t>
            </a:r>
            <a:r>
              <a:rPr lang="ru-RU" sz="2600" dirty="0" smtClean="0"/>
              <a:t>или языковой </a:t>
            </a:r>
            <a:r>
              <a:rPr lang="ru-RU" sz="2600" dirty="0"/>
              <a:t>принадлежности или отношения к религии;</a:t>
            </a:r>
            <a:br>
              <a:rPr lang="ru-RU" sz="2600" dirty="0"/>
            </a:br>
            <a:r>
              <a:rPr lang="ru-RU" sz="2600" dirty="0"/>
              <a:t>- Совершение преступлений по мотивам политической, идеологической</a:t>
            </a:r>
            <a:r>
              <a:rPr lang="ru-RU" sz="2600" dirty="0" smtClean="0"/>
              <a:t>, расовой</a:t>
            </a:r>
            <a:r>
              <a:rPr lang="ru-RU" sz="2600" dirty="0"/>
              <a:t>, национальной или религиозной ненависти или вражды </a:t>
            </a:r>
            <a:r>
              <a:rPr lang="ru-RU" sz="2600" dirty="0" smtClean="0"/>
              <a:t>в отношении </a:t>
            </a:r>
            <a:r>
              <a:rPr lang="ru-RU" sz="2600" dirty="0"/>
              <a:t>какой-либо социальной группы.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4383" y="712519"/>
            <a:ext cx="9963397" cy="1468800"/>
          </a:xfrm>
        </p:spPr>
        <p:txBody>
          <a:bodyPr/>
          <a:lstStyle/>
          <a:p>
            <a:pPr algn="ctr"/>
            <a:r>
              <a:rPr lang="ru-RU" b="1" dirty="0" smtClean="0"/>
              <a:t>Основные признаки экстремистской личности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3169" y="2660072"/>
            <a:ext cx="10245827" cy="4013860"/>
          </a:xfrm>
        </p:spPr>
        <p:txBody>
          <a:bodyPr>
            <a:normAutofit/>
          </a:bodyPr>
          <a:lstStyle/>
          <a:p>
            <a:pPr algn="just"/>
            <a:r>
              <a:rPr lang="ru-RU" sz="2200" dirty="0"/>
              <a:t>Основными признаками экстремистской личности являются агрессивность, фанатизм, постоянная готовность к самопожертвованию, слепая вера в правоту своей идеологии, крайняя нетерпимость к иным взглядам, суждениям и верованиям. Лица, обладающие такими характеристиками, становятся наиболее уязвимыми для вовлечения в деструктивные сообщества террористической направленности.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41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912" y="-213756"/>
            <a:ext cx="10317078" cy="14688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Как оградить себя и близких от экстремистской пропаганды?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912" y="1255044"/>
            <a:ext cx="10687792" cy="560295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- </a:t>
            </a:r>
            <a:r>
              <a:rPr lang="ru-RU" sz="2200" dirty="0"/>
              <a:t>не вступайте в диалог с проповедниками, подошедшими к вам на улице и предлагающими посетить собрание организации;</a:t>
            </a:r>
          </a:p>
          <a:p>
            <a:pPr algn="just"/>
            <a:r>
              <a:rPr lang="ru-RU" sz="2200" dirty="0"/>
              <a:t>- не пытайтесь отстаивать свои убеждения при первой же встрече с проповедниками любой организации;</a:t>
            </a:r>
          </a:p>
          <a:p>
            <a:pPr algn="just"/>
            <a:r>
              <a:rPr lang="ru-RU" sz="2200" dirty="0"/>
              <a:t>- если вы решите задать вопросы о структуре организации, то делайте это без агрессии или скрытой иронии;</a:t>
            </a:r>
          </a:p>
          <a:p>
            <a:pPr algn="just"/>
            <a:r>
              <a:rPr lang="ru-RU" sz="2200" dirty="0"/>
              <a:t>- если вам предложили листовку, брошюру, журнал, поблагодарите вежливо откажитесь;</a:t>
            </a:r>
          </a:p>
          <a:p>
            <a:pPr algn="just"/>
            <a:r>
              <a:rPr lang="ru-RU" sz="2200" dirty="0"/>
              <a:t>- ваша цель - разобраться и не попасть в сети деструктивной организации;</a:t>
            </a:r>
          </a:p>
          <a:p>
            <a:pPr algn="just"/>
            <a:r>
              <a:rPr lang="ru-RU" sz="2200" dirty="0"/>
              <a:t>- для сохранения душевного и физического здоровья подумайте, стоит ли причинять боль родным или близким, вступая в ряды объединений нетрадиционного направления;</a:t>
            </a:r>
          </a:p>
          <a:p>
            <a:pPr algn="just"/>
            <a:r>
              <a:rPr lang="ru-RU" sz="2200" dirty="0"/>
              <a:t>- не пытайтесь найти цель в жизни, успех и покой в рядах организаций, миссий, церквей нетрадиционного направления.</a:t>
            </a:r>
          </a:p>
          <a:p>
            <a:pPr algn="just"/>
            <a:r>
              <a:rPr lang="ru-RU" sz="2200" dirty="0"/>
              <a:t>Политическая практика экстремизма находит выражение в различных формах экстремистской деятельности, начиная от проявлений, не выходящих за конституционные рамки, и заканчивая такими острыми и общественно опасными формами как мятеж, повстанческая деятельность, терроризм.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26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4833" y="0"/>
            <a:ext cx="8915399" cy="1468800"/>
          </a:xfrm>
        </p:spPr>
        <p:txBody>
          <a:bodyPr/>
          <a:lstStyle/>
          <a:p>
            <a:r>
              <a:rPr lang="ru-RU" b="1" dirty="0" smtClean="0"/>
              <a:t>Уголовная ответственность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1299" y="1686296"/>
            <a:ext cx="9568933" cy="5171704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Статья </a:t>
            </a:r>
            <a:r>
              <a:rPr 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280 </a:t>
            </a:r>
            <a:r>
              <a:rPr lang="ru-RU" b="1" dirty="0">
                <a:solidFill>
                  <a:schemeClr val="tx1"/>
                </a:solidFill>
              </a:rPr>
              <a:t> УК РФ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Публичные призывы к осуществлению экстремистской деятельности (до 5 лет лишения свободы)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Статья</a:t>
            </a:r>
            <a:r>
              <a:rPr 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 282 </a:t>
            </a:r>
            <a:r>
              <a:rPr lang="ru-RU" b="1" dirty="0">
                <a:solidFill>
                  <a:schemeClr val="tx1"/>
                </a:solidFill>
              </a:rPr>
              <a:t>УК РФ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Возбуждение ненависти либо вражды, а равно унижение человеческого достоинства (до 6 лет лишения свободы)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Статья </a:t>
            </a:r>
            <a:r>
              <a:rPr 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 282 .1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УК РФ</a:t>
            </a:r>
            <a:endParaRPr lang="en-US" b="1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Организация экстремистского сообщества (до 2 лет лишения свободы)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Статья </a:t>
            </a:r>
            <a:r>
              <a:rPr 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 282 .2</a:t>
            </a:r>
            <a:r>
              <a:rPr lang="ru-RU" b="1" dirty="0">
                <a:solidFill>
                  <a:schemeClr val="tx1"/>
                </a:solidFill>
              </a:rPr>
              <a:t> УК РФ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Организация деятельности экстремистской организации (до 12 лет лишения свободы + штраф до 700 000 рублей)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03952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</TotalTime>
  <Words>334</Words>
  <Application>Microsoft Office PowerPoint</Application>
  <PresentationFormat>Произвольный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Экстремизм</vt:lpstr>
      <vt:lpstr>ЭКСТРЕМИЗМ – приверженность к крайним взглядам, позициям и мерам как основному средству разрешения политических, национальных, религиозных и социальных проблем общества. </vt:lpstr>
      <vt:lpstr>Ц ЕЛЬ ЭКСТРЕМИЗМА –  дестабилизация,  разрушение сложившихся в обществе отношений, ценностей, конституционного устройства в целом.  </vt:lpstr>
      <vt:lpstr>В чем выражается экстремизм</vt:lpstr>
      <vt:lpstr>Основные признаки экстремистской личности</vt:lpstr>
      <vt:lpstr>Как оградить себя и близких от экстремистской пропаганды?</vt:lpstr>
      <vt:lpstr>Уголовная ответственность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Экстремизм</dc:title>
  <dc:creator>tgsha</dc:creator>
  <cp:lastModifiedBy>Алексеева Екатерина Александровна</cp:lastModifiedBy>
  <cp:revision>9</cp:revision>
  <dcterms:created xsi:type="dcterms:W3CDTF">2024-03-27T05:23:43Z</dcterms:created>
  <dcterms:modified xsi:type="dcterms:W3CDTF">2024-04-08T06:50:31Z</dcterms:modified>
</cp:coreProperties>
</file>